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7" r:id="rId3"/>
    <p:sldId id="266" r:id="rId4"/>
  </p:sldIdLst>
  <p:sldSz cx="6858000" cy="9906000" type="A4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8E0"/>
    <a:srgbClr val="DF592F"/>
    <a:srgbClr val="DFE32B"/>
    <a:srgbClr val="9C8B72"/>
    <a:srgbClr val="00C8F0"/>
    <a:srgbClr val="FF0000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372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effectLst/>
                <a:latin typeface="+mn-lt"/>
              </a:defRPr>
            </a:lvl1pPr>
          </a:lstStyle>
          <a:p>
            <a:pPr>
              <a:defRPr/>
            </a:pPr>
            <a:fld id="{4FB5159C-1441-49DC-9153-4A2285FFA4BB}" type="datetimeFigureOut">
              <a:rPr lang="it-IT"/>
              <a:pPr>
                <a:defRPr/>
              </a:pPr>
              <a:t>15/06/2015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8350"/>
            <a:ext cx="265588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effectLst/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effectLst/>
                <a:latin typeface="+mn-lt"/>
              </a:defRPr>
            </a:lvl1pPr>
          </a:lstStyle>
          <a:p>
            <a:pPr>
              <a:defRPr/>
            </a:pPr>
            <a:fld id="{0BCF47F1-BCBB-4220-BAC6-3DD086E3B8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298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85DAD-A8A5-48ED-847E-4191BBB289A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88F5-DA57-43A7-9663-22FBD815FBAD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EC7A-10A0-4AFF-9128-44C807B0D4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1844-59BC-421E-A331-8F2DE9B32C7B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0616-D8E1-480A-B36B-B8C0F95534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EA3-0A90-4140-88DF-AD7814613898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A357-AAB1-4BBD-94B6-03CA659F03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95E4-AB0F-4217-83ED-4BC4FFBD87C0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B2421-0ECB-4A40-8BA5-20F67015EE1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0775-811A-4D47-9F2B-5A5CD7406B80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0D28-F18A-4645-9E30-6EE12CC3CD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E7FB-9F0F-421F-9DC4-A483A2C3984E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E8D00-D062-4541-8CFA-F5A599C6D0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A75D-3F3D-41BB-BD26-FBE8E7033662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F7D4-4ECF-4FB2-9F03-153057E3798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4190-5863-4485-A637-388483A14EEB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C6C9-763E-4516-A8D3-00C799DC3D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F7DB-0931-4165-BC8C-4179CC09C73B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5990-12CD-417B-86DA-F965333EDE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239B-4055-45C8-9A0A-B1F91C184AF8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48FA-D456-43B4-B38A-53CFCF7FCC2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E009-438B-4F80-81CF-CE519BBA4B19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61007-CB21-4025-B5DD-DEFCB3C9A3A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FFEE257-F786-46FA-87A3-784223A61705}" type="datetimeFigureOut">
              <a:rPr lang="en-US"/>
              <a:pPr>
                <a:defRPr/>
              </a:pPr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A1F46B2-CA44-4574-9E1B-FF4E41F704C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ndazionemontagnasicura.org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03-076_2009XXXX_EV_UNV_SA09_EN-AN (foto 12-6-09)_DANNI STALLA ALPE VERCOG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2057400"/>
            <a:ext cx="63563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it-IT" sz="2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CORSO AINEVA – livello 3</a:t>
            </a:r>
          </a:p>
          <a:p>
            <a:pPr algn="just">
              <a:defRPr/>
            </a:pPr>
            <a:r>
              <a:rPr lang="it-IT" sz="3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PERIZIA DI INTERFERENZA </a:t>
            </a:r>
          </a:p>
          <a:p>
            <a:pPr algn="just">
              <a:defRPr/>
            </a:pPr>
            <a:r>
              <a:rPr lang="it-IT" sz="3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VALANGHIVA (P.I.V.)</a:t>
            </a:r>
          </a:p>
        </p:txBody>
      </p:sp>
      <p:pic>
        <p:nvPicPr>
          <p:cNvPr id="14339" name="Picture 42"/>
          <p:cNvPicPr preferRelativeResize="0">
            <a:picLocks noChangeAspect="1" noChangeArrowheads="1"/>
          </p:cNvPicPr>
          <p:nvPr/>
        </p:nvPicPr>
        <p:blipFill>
          <a:blip r:embed="rId4"/>
          <a:srcRect t="5124" b="1707"/>
          <a:stretch>
            <a:fillRect/>
          </a:stretch>
        </p:blipFill>
        <p:spPr bwMode="auto">
          <a:xfrm>
            <a:off x="1219200" y="0"/>
            <a:ext cx="10525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3" descr="FMS_logo alta definizione"/>
          <p:cNvPicPr preferRelativeResize="0">
            <a:picLocks noChangeAspect="1" noChangeArrowheads="1"/>
          </p:cNvPicPr>
          <p:nvPr/>
        </p:nvPicPr>
        <p:blipFill>
          <a:blip r:embed="rId5"/>
          <a:srcRect l="9427" t="9673" r="9427" b="7474"/>
          <a:stretch>
            <a:fillRect/>
          </a:stretch>
        </p:blipFill>
        <p:spPr bwMode="auto">
          <a:xfrm>
            <a:off x="-1588" y="0"/>
            <a:ext cx="1047751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4" descr="LOGO AINEV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0"/>
            <a:ext cx="14033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R:\Modulistica\loghi\RAVA\logo_regio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0"/>
            <a:ext cx="8572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0" y="7867650"/>
            <a:ext cx="6858000" cy="227754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Garamond 3 LT Std"/>
            </a:endParaRPr>
          </a:p>
          <a:p>
            <a:pPr>
              <a:defRPr/>
            </a:pPr>
            <a:endParaRPr lang="it-IT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it-IT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Informazioni </a:t>
            </a:r>
            <a:r>
              <a:rPr lang="it-IT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ed iscrizioni:</a:t>
            </a:r>
          </a:p>
          <a:p>
            <a:pPr algn="r">
              <a:defRPr/>
            </a:pPr>
            <a:r>
              <a:rPr lang="it-IT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Fondazione Montagna sicura</a:t>
            </a:r>
          </a:p>
          <a:p>
            <a:pPr algn="r">
              <a:defRPr/>
            </a:pPr>
            <a:r>
              <a:rPr 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0165 897602</a:t>
            </a:r>
          </a:p>
          <a:p>
            <a:pPr algn="r">
              <a:defRPr/>
            </a:pPr>
            <a:r>
              <a:rPr 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Email</a:t>
            </a:r>
            <a:r>
              <a:rPr lang="it-IT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dfranco@fondms.org</a:t>
            </a:r>
            <a:endParaRPr lang="it-IT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8"/>
              </a:rPr>
              <a:t>www.fondazionemontagnasicura.org</a:t>
            </a:r>
            <a:endParaRPr lang="it-IT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it-IT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it-IT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it-IT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8001000"/>
            <a:ext cx="2514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 </a:t>
            </a:r>
            <a:r>
              <a:rPr lang="it-IT" sz="2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it-IT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 </a:t>
            </a:r>
            <a:r>
              <a:rPr lang="it-IT" sz="2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it-IT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 </a:t>
            </a:r>
            <a:r>
              <a:rPr lang="it-IT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Settembre</a:t>
            </a:r>
            <a:r>
              <a:rPr lang="it-IT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2015</a:t>
            </a:r>
            <a:endParaRPr lang="it-IT" sz="24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asellaDiTesto 18"/>
          <p:cNvSpPr txBox="1"/>
          <p:nvPr/>
        </p:nvSpPr>
        <p:spPr>
          <a:xfrm>
            <a:off x="0" y="8836025"/>
            <a:ext cx="3124200" cy="1069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 3 LT Std"/>
              </a:rPr>
              <a:t>Villa Cameron</a:t>
            </a:r>
          </a:p>
          <a:p>
            <a:pPr>
              <a:defRPr/>
            </a:pPr>
            <a:r>
              <a:rPr lang="it-IT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 3 LT Std"/>
              </a:rPr>
              <a:t>Località Villard </a:t>
            </a:r>
          </a:p>
          <a:p>
            <a:pPr>
              <a:defRPr/>
            </a:pPr>
            <a:r>
              <a:rPr lang="it-IT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 3 LT Std"/>
              </a:rPr>
              <a:t>de La Palud, 1 </a:t>
            </a:r>
          </a:p>
          <a:p>
            <a:pPr>
              <a:defRPr/>
            </a:pPr>
            <a:r>
              <a:rPr lang="it-IT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 3 LT Std"/>
              </a:rPr>
              <a:t>Courmayeur</a:t>
            </a:r>
          </a:p>
        </p:txBody>
      </p:sp>
      <p:pic>
        <p:nvPicPr>
          <p:cNvPr id="14346" name="Picture 4" descr="R:\Modulistica\loghi\RAVA\logo_regio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3450" y="0"/>
            <a:ext cx="8572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3" descr="01-053_19860131_EV_CRV_ACC11_ARC EX AG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37400"/>
            <a:ext cx="376396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CasellaDiTesto 18"/>
          <p:cNvSpPr txBox="1">
            <a:spLocks noChangeArrowheads="1"/>
          </p:cNvSpPr>
          <p:nvPr/>
        </p:nvSpPr>
        <p:spPr bwMode="auto">
          <a:xfrm>
            <a:off x="0" y="8193088"/>
            <a:ext cx="6858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400" dirty="0"/>
              <a:t>Contatti</a:t>
            </a:r>
            <a:r>
              <a:rPr lang="it-IT" sz="1400" b="0" dirty="0"/>
              <a:t>:</a:t>
            </a:r>
          </a:p>
          <a:p>
            <a:pPr algn="r"/>
            <a:r>
              <a:rPr lang="it-IT" sz="1400" b="0" dirty="0"/>
              <a:t>Fondazione Montagna sicura</a:t>
            </a:r>
          </a:p>
          <a:p>
            <a:pPr algn="r"/>
            <a:r>
              <a:rPr lang="it-IT" sz="1400" b="0" dirty="0" smtClean="0"/>
              <a:t>0165 897602</a:t>
            </a:r>
            <a:endParaRPr lang="it-IT" sz="1400" b="0" dirty="0"/>
          </a:p>
          <a:p>
            <a:pPr algn="r"/>
            <a:r>
              <a:rPr lang="it-IT" sz="1400" b="0" dirty="0"/>
              <a:t>Email:</a:t>
            </a:r>
            <a:r>
              <a:rPr lang="it-IT" sz="1400" b="0" dirty="0"/>
              <a:t> </a:t>
            </a:r>
            <a:r>
              <a:rPr lang="it-IT" sz="1400" b="0" dirty="0" smtClean="0">
                <a:solidFill>
                  <a:srgbClr val="1038E0"/>
                </a:solidFill>
              </a:rPr>
              <a:t>dfranco@fondms.org</a:t>
            </a:r>
            <a:endParaRPr lang="it-IT" sz="1400" b="0" dirty="0">
              <a:solidFill>
                <a:srgbClr val="1038E0"/>
              </a:solidFill>
            </a:endParaRPr>
          </a:p>
          <a:p>
            <a:pPr algn="r"/>
            <a:r>
              <a:rPr lang="it-IT" sz="1400" b="0" dirty="0" smtClean="0"/>
              <a:t>www.fondazionemontagnasicura.org</a:t>
            </a:r>
            <a:endParaRPr lang="it-IT" sz="1400" b="0" dirty="0"/>
          </a:p>
        </p:txBody>
      </p:sp>
      <p:pic>
        <p:nvPicPr>
          <p:cNvPr id="16387" name="Picture 10" descr="LOGO AINE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165100"/>
            <a:ext cx="10795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609600"/>
            <a:ext cx="49831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it-IT" sz="2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CORSO AINEVA – livello 3</a:t>
            </a:r>
          </a:p>
          <a:p>
            <a:pPr algn="just">
              <a:defRPr/>
            </a:pPr>
            <a:r>
              <a:rPr lang="it-IT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PERIZIA DI INTERFERENZA </a:t>
            </a:r>
          </a:p>
          <a:p>
            <a:pPr algn="just">
              <a:defRPr/>
            </a:pPr>
            <a:r>
              <a:rPr lang="it-IT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VALANGHIVA (P.I.V.)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0" y="2225675"/>
            <a:ext cx="548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/>
              <a:t>Obiettivo</a:t>
            </a:r>
            <a:r>
              <a:rPr lang="it-IT" sz="1400" b="0" dirty="0"/>
              <a:t>: il corso si propone di fornire gli strumenti necessari alla redazione delle perizie di interferenza </a:t>
            </a:r>
            <a:r>
              <a:rPr lang="it-IT" sz="1400" b="0" dirty="0" err="1"/>
              <a:t>valanghiva</a:t>
            </a:r>
            <a:r>
              <a:rPr lang="it-IT" sz="1400" b="0" dirty="0"/>
              <a:t>.</a:t>
            </a: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0" y="2835275"/>
            <a:ext cx="548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Destinatari</a:t>
            </a:r>
            <a:r>
              <a:rPr lang="it-IT" sz="1400" b="0"/>
              <a:t>: tecnici interessati alla redazione delle perizie di interferenza valanghiva.</a:t>
            </a: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0" y="34290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/>
              <a:t>Periodo</a:t>
            </a:r>
            <a:r>
              <a:rPr lang="it-IT" sz="1400" b="0" dirty="0"/>
              <a:t>: il corso si svolgerà dal </a:t>
            </a:r>
            <a:r>
              <a:rPr lang="it-IT" sz="1400" b="0" dirty="0" smtClean="0"/>
              <a:t>16 al 18 settembre 2015.</a:t>
            </a:r>
            <a:r>
              <a:rPr lang="it-IT" sz="1400" b="0" dirty="0" smtClean="0">
                <a:solidFill>
                  <a:srgbClr val="FF0000"/>
                </a:solidFill>
              </a:rPr>
              <a:t> </a:t>
            </a:r>
            <a:endParaRPr lang="it-IT" sz="1400" b="0" dirty="0">
              <a:solidFill>
                <a:srgbClr val="FF0000"/>
              </a:solidFill>
            </a:endParaRPr>
          </a:p>
        </p:txBody>
      </p:sp>
      <p:sp>
        <p:nvSpPr>
          <p:cNvPr id="16392" name="Text Box 17"/>
          <p:cNvSpPr txBox="1">
            <a:spLocks noChangeArrowheads="1"/>
          </p:cNvSpPr>
          <p:nvPr/>
        </p:nvSpPr>
        <p:spPr bwMode="auto">
          <a:xfrm>
            <a:off x="0" y="38862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Durata</a:t>
            </a:r>
            <a:r>
              <a:rPr lang="it-IT" sz="1400" b="0"/>
              <a:t>: 24 ore (8 ore x 3 giornate).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0" y="4359275"/>
            <a:ext cx="548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/>
              <a:t>Sede</a:t>
            </a:r>
            <a:r>
              <a:rPr lang="it-IT" sz="1400" b="0" dirty="0"/>
              <a:t>: Villa Cameron, località </a:t>
            </a:r>
            <a:r>
              <a:rPr lang="it-IT" sz="1400" b="0" dirty="0" err="1"/>
              <a:t>Villard</a:t>
            </a:r>
            <a:r>
              <a:rPr lang="it-IT" sz="1400" b="0" dirty="0"/>
              <a:t> de La </a:t>
            </a:r>
            <a:r>
              <a:rPr lang="it-IT" sz="1400" b="0" dirty="0" err="1"/>
              <a:t>Palud</a:t>
            </a:r>
            <a:r>
              <a:rPr lang="it-IT" sz="1400" b="0" dirty="0"/>
              <a:t>, 1 – Courmayeur (Valle d’Aosta).</a:t>
            </a: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0" y="50292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Costo</a:t>
            </a:r>
            <a:r>
              <a:rPr lang="it-IT" sz="1400" b="0"/>
              <a:t>: 350,00 euro, IVA inclusa.</a:t>
            </a:r>
          </a:p>
        </p:txBody>
      </p:sp>
      <p:sp>
        <p:nvSpPr>
          <p:cNvPr id="16395" name="Text Box 20"/>
          <p:cNvSpPr txBox="1">
            <a:spLocks noChangeArrowheads="1"/>
          </p:cNvSpPr>
          <p:nvPr/>
        </p:nvSpPr>
        <p:spPr bwMode="auto">
          <a:xfrm>
            <a:off x="0" y="5486400"/>
            <a:ext cx="579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Crediti</a:t>
            </a:r>
            <a:r>
              <a:rPr lang="it-IT" sz="1400" b="0"/>
              <a:t>: Il corso prevede l’assegnazione di crediti formativi secondo le disposizioni degli ordini professionali che hanno aderito all’iniziativa.</a:t>
            </a:r>
            <a:endParaRPr lang="it-IT" sz="1400" b="0">
              <a:solidFill>
                <a:srgbClr val="FF0000"/>
              </a:solidFill>
            </a:endParaRPr>
          </a:p>
        </p:txBody>
      </p:sp>
      <p:sp>
        <p:nvSpPr>
          <p:cNvPr id="16396" name="Text Box 21"/>
          <p:cNvSpPr txBox="1">
            <a:spLocks noChangeArrowheads="1"/>
          </p:cNvSpPr>
          <p:nvPr/>
        </p:nvSpPr>
        <p:spPr bwMode="auto">
          <a:xfrm>
            <a:off x="0" y="61722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Attestato</a:t>
            </a:r>
            <a:r>
              <a:rPr lang="it-IT" sz="1400" b="0"/>
              <a:t>: i partecipanti riceveranno un attestato di partecipazione.</a:t>
            </a:r>
          </a:p>
        </p:txBody>
      </p:sp>
      <p:pic>
        <p:nvPicPr>
          <p:cNvPr id="16397" name="Picture 42"/>
          <p:cNvPicPr preferRelativeResize="0">
            <a:picLocks noChangeAspect="1" noChangeArrowheads="1"/>
          </p:cNvPicPr>
          <p:nvPr/>
        </p:nvPicPr>
        <p:blipFill>
          <a:blip r:embed="rId4"/>
          <a:srcRect t="5124" b="1707"/>
          <a:stretch>
            <a:fillRect/>
          </a:stretch>
        </p:blipFill>
        <p:spPr bwMode="auto">
          <a:xfrm>
            <a:off x="5715000" y="2393950"/>
            <a:ext cx="10795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43" descr="FMS_logo alta definizione"/>
          <p:cNvPicPr preferRelativeResize="0">
            <a:picLocks noChangeAspect="1" noChangeArrowheads="1"/>
          </p:cNvPicPr>
          <p:nvPr/>
        </p:nvPicPr>
        <p:blipFill>
          <a:blip r:embed="rId5"/>
          <a:srcRect l="9427" t="9673" r="9427" b="7474"/>
          <a:stretch>
            <a:fillRect/>
          </a:stretch>
        </p:blipFill>
        <p:spPr bwMode="auto">
          <a:xfrm>
            <a:off x="5778500" y="1155700"/>
            <a:ext cx="10795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4" descr="R:\Modulistica\loghi\RAVA\logo_regio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8500" y="3632200"/>
            <a:ext cx="10795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Text Box 21"/>
          <p:cNvSpPr txBox="1">
            <a:spLocks noChangeArrowheads="1"/>
          </p:cNvSpPr>
          <p:nvPr/>
        </p:nvSpPr>
        <p:spPr bwMode="auto">
          <a:xfrm>
            <a:off x="0" y="66294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Esame</a:t>
            </a:r>
            <a:r>
              <a:rPr lang="it-IT" sz="1400" b="0"/>
              <a:t>: il corso si conclude con un esame finale.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3" descr="14-073_20060305_EV_UNV_SA01_TURCOTTI-copertina linee guida Prot Ci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5100"/>
            <a:ext cx="65532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152400" y="3879850"/>
            <a:ext cx="2209800" cy="4870450"/>
          </a:xfrm>
          <a:ln w="25400">
            <a:solidFill>
              <a:schemeClr val="hlink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600" b="1" smtClean="0">
                <a:solidFill>
                  <a:schemeClr val="hlink"/>
                </a:solidFill>
                <a:latin typeface="Arial" charset="0"/>
              </a:rPr>
              <a:t>I° giorno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Normativa generale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di riferimento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P.I.V.: definizione e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livelli di approfondimento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Inquadramento area valanghiva: analisi morfologiche, vegetazionali, storiche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Analisi  climatica/nivologica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Valutazione delle opere di difesa in relazione all'intervento previsto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Back-analysis dei danni causati da valanga radente e/o nubiforme</a:t>
            </a:r>
          </a:p>
        </p:txBody>
      </p:sp>
      <p:sp>
        <p:nvSpPr>
          <p:cNvPr id="17411" name="Rectangle 13"/>
          <p:cNvSpPr>
            <a:spLocks/>
          </p:cNvSpPr>
          <p:nvPr/>
        </p:nvSpPr>
        <p:spPr bwMode="auto">
          <a:xfrm>
            <a:off x="2362200" y="3879850"/>
            <a:ext cx="2286000" cy="48704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>
                <a:solidFill>
                  <a:schemeClr val="hlink"/>
                </a:solidFill>
              </a:rPr>
              <a:t>II° giorno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000" b="0"/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400" b="0"/>
              <a:t>Concetti base di dinamica valanghiva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000" b="0"/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400" b="0"/>
              <a:t>Rappresentatività delle simulazioni di dinamica valanghiva delle cartografie degli ambiti inedificabili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000" b="0"/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400" b="0"/>
              <a:t>Scelta dati di input della valanga di progetto: profilo di scorrimento, area e altezza di distacco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000" b="0"/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400" b="0"/>
              <a:t>Analisi dati di output: velocità, altezza di flusso, pressione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it-IT" sz="1000" b="0"/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1400" b="0"/>
              <a:t>Interazione valanga radente/struttura: pressione dinamica e pressione statica</a:t>
            </a:r>
          </a:p>
        </p:txBody>
      </p:sp>
      <p:sp>
        <p:nvSpPr>
          <p:cNvPr id="17412" name="Rectangle 14"/>
          <p:cNvSpPr>
            <a:spLocks noGrp="1"/>
          </p:cNvSpPr>
          <p:nvPr>
            <p:ph type="body" sz="half" idx="4294967295"/>
          </p:nvPr>
        </p:nvSpPr>
        <p:spPr>
          <a:xfrm>
            <a:off x="4648200" y="3879850"/>
            <a:ext cx="2057400" cy="4870450"/>
          </a:xfrm>
          <a:ln w="25400">
            <a:solidFill>
              <a:schemeClr val="hlink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800" b="1" smtClean="0">
                <a:solidFill>
                  <a:schemeClr val="hlink"/>
                </a:solidFill>
                <a:latin typeface="Arial" charset="0"/>
              </a:rPr>
              <a:t>III° giorno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Interazione valanga nubiforme/struttura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0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Impatto della valanga su piccoli ostacoli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4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Dighe di contenimento e di deviazione a protezione della struttura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it-IT" sz="14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400" smtClean="0">
                <a:latin typeface="Arial" charset="0"/>
              </a:rPr>
              <a:t>Indicazioni progettuali specifiche: parti strutturali e non strutturali, tipologia materiali, accorgimenti costruttivi </a:t>
            </a:r>
          </a:p>
        </p:txBody>
      </p:sp>
      <p:sp>
        <p:nvSpPr>
          <p:cNvPr id="17413" name="Text Box 15"/>
          <p:cNvSpPr txBox="1">
            <a:spLocks noChangeArrowheads="1"/>
          </p:cNvSpPr>
          <p:nvPr/>
        </p:nvSpPr>
        <p:spPr bwMode="auto">
          <a:xfrm>
            <a:off x="152400" y="8948738"/>
            <a:ext cx="548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dirty="0">
                <a:solidFill>
                  <a:srgbClr val="1038E0"/>
                </a:solidFill>
              </a:rPr>
              <a:t>Iscrizioni</a:t>
            </a:r>
            <a:r>
              <a:rPr lang="it-IT" sz="1000" dirty="0"/>
              <a:t>:</a:t>
            </a:r>
          </a:p>
          <a:p>
            <a:r>
              <a:rPr lang="it-IT" sz="1000" b="0" dirty="0" smtClean="0"/>
              <a:t>Si </a:t>
            </a:r>
            <a:r>
              <a:rPr lang="it-IT" sz="1000" b="0" dirty="0"/>
              <a:t>prega di compilare il modulo in allegato e di farlo pervenire entro il </a:t>
            </a:r>
            <a:r>
              <a:rPr lang="it-IT" sz="1000" dirty="0" smtClean="0"/>
              <a:t>31 luglio </a:t>
            </a:r>
            <a:r>
              <a:rPr lang="it-IT" sz="1000" dirty="0" err="1"/>
              <a:t>pv</a:t>
            </a:r>
            <a:r>
              <a:rPr lang="it-IT" sz="1000" b="0" dirty="0"/>
              <a:t> a Fondazione Montagna sicura </a:t>
            </a:r>
            <a:r>
              <a:rPr lang="it-IT" sz="1000" b="0" dirty="0" smtClean="0"/>
              <a:t>al seguente indirizzo </a:t>
            </a:r>
            <a:r>
              <a:rPr lang="it-IT" sz="1000" b="0" dirty="0"/>
              <a:t>e-mail </a:t>
            </a:r>
            <a:r>
              <a:rPr lang="it-IT" sz="1000" b="0" dirty="0" smtClean="0"/>
              <a:t>dfranco@fondms.org o </a:t>
            </a:r>
            <a:r>
              <a:rPr lang="it-IT" sz="1000" b="0" dirty="0"/>
              <a:t>via fax allo 0165 </a:t>
            </a:r>
            <a:r>
              <a:rPr lang="it-IT" sz="1000" b="0" dirty="0" smtClean="0"/>
              <a:t>89133.</a:t>
            </a:r>
            <a:r>
              <a:rPr lang="it-IT" sz="1000" b="0" dirty="0"/>
              <a:t> Il corso si attiverà qualora vi siano almeno 15 adesioni.</a:t>
            </a:r>
          </a:p>
          <a:p>
            <a:endParaRPr lang="it-IT" sz="1000" b="0" dirty="0"/>
          </a:p>
          <a:p>
            <a:endParaRPr lang="it-IT" sz="1000" b="0" dirty="0"/>
          </a:p>
          <a:p>
            <a:endParaRPr lang="it-IT" sz="1000" b="0" dirty="0"/>
          </a:p>
        </p:txBody>
      </p:sp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228600" y="412750"/>
            <a:ext cx="4572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chemeClr val="hlink"/>
                </a:solidFill>
              </a:rPr>
              <a:t>La P.I.V. è una relazione tecnica finalizzata ad analizzare l’interferenza del fenomeno valanghivo con interventi da realizzare su territorio soggetto a pericolosità valanghiva. Pertanto, riguarda l’analisi del fenomeno valanghivo, dell’intervento e della loro interazione.</a:t>
            </a:r>
            <a:endParaRPr lang="it-IT" sz="1400" b="0">
              <a:solidFill>
                <a:schemeClr val="hlink"/>
              </a:solidFill>
            </a:endParaRPr>
          </a:p>
        </p:txBody>
      </p:sp>
      <p:sp>
        <p:nvSpPr>
          <p:cNvPr id="17415" name="Rectangle 17"/>
          <p:cNvSpPr>
            <a:spLocks noChangeArrowheads="1"/>
          </p:cNvSpPr>
          <p:nvPr/>
        </p:nvSpPr>
        <p:spPr bwMode="auto">
          <a:xfrm>
            <a:off x="228600" y="1898650"/>
            <a:ext cx="42672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Durante il corso verranno affrontati i vari aspetti da analizzare nella P.I.V. secondo le normative vigenti e in particolare la L.R. 11/98 – art. 37 della Regione Autonoma Valle d’Aosta fornendo basi teoriche supportate da esempi pratici ed esercitazioni con casi studio.</a:t>
            </a:r>
          </a:p>
        </p:txBody>
      </p:sp>
      <p:pic>
        <p:nvPicPr>
          <p:cNvPr id="17416" name="Picture 43" descr="FMS_logo alta definizione"/>
          <p:cNvPicPr preferRelativeResize="0">
            <a:picLocks noChangeAspect="1" noChangeArrowheads="1"/>
          </p:cNvPicPr>
          <p:nvPr/>
        </p:nvPicPr>
        <p:blipFill>
          <a:blip r:embed="rId3"/>
          <a:srcRect l="9427" t="9673" r="9427" b="7474"/>
          <a:stretch>
            <a:fillRect/>
          </a:stretch>
        </p:blipFill>
        <p:spPr bwMode="auto">
          <a:xfrm>
            <a:off x="5791200" y="8832850"/>
            <a:ext cx="88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459</Words>
  <Application>Microsoft Office PowerPoint</Application>
  <PresentationFormat>A4 (21x29,7 cm)</PresentationFormat>
  <Paragraphs>76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Office Theme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Eloise BOVET</dc:creator>
  <cp:lastModifiedBy>ebovet</cp:lastModifiedBy>
  <cp:revision>61</cp:revision>
  <cp:lastPrinted>2013-12-05T11:09:48Z</cp:lastPrinted>
  <dcterms:created xsi:type="dcterms:W3CDTF">2006-08-16T00:00:00Z</dcterms:created>
  <dcterms:modified xsi:type="dcterms:W3CDTF">2015-06-15T10:03:46Z</dcterms:modified>
</cp:coreProperties>
</file>